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8" r:id="rId3"/>
    <p:sldId id="257" r:id="rId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44"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2/3/2022</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t>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F34E6425-0181-43F2-84FC-787E803FD2F8}" type="datetimeFigureOut">
              <a:rPr lang="en-US" dirty="0"/>
              <a:t>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t>2/3/2022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t>2/3/2022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t>2/3/2022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t>2/3/2022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76E86A4C-8E40-4F87-A4F0-01A0687C5742}" type="datetimeFigureOut">
              <a:rPr lang="en-US" dirty="0"/>
              <a:t>2/3/2022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s-ES" smtClean="0"/>
              <a:t>Haga clic en el icono para agregar una imagen</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35E72C73-2D91-4E12-BA25-F0AA0C03599B}" type="datetimeFigureOut">
              <a:rPr lang="en-US" dirty="0"/>
              <a:t>2/3/2022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923A1CC3-2375-41D4-9E03-427CAF2A4C1A}" type="datetimeFigureOut">
              <a:rPr lang="en-US" dirty="0"/>
              <a:t>2/3/2022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ítulo y descripció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s-ES" smtClean="0"/>
              <a:t>Haga clic para modificar el estilo de título del patrón</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AFF16868-8199-4C2C-A5B1-63AEE139F88E}" type="datetimeFigureOut">
              <a:rPr lang="en-US" dirty="0"/>
              <a:t>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ita con descripció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s-ES" smtClean="0"/>
              <a:t>Haga clic para modificar el estilo de título del patrón</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AAD9FF7F-6988-44CC-821B-644E70CD2F73}" type="datetimeFigureOut">
              <a:rPr lang="en-US" dirty="0"/>
              <a:t>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arjeta de nombre">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5C12C299-16B2-4475-990D-751901EACC14}" type="datetimeFigureOut">
              <a:rPr lang="en-US" dirty="0"/>
              <a:t>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t>2/3/2022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t>2/3/2022</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t>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t>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t>2/3/2022</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definicion.de/oxigeno/" TargetMode="External"/><Relationship Id="rId2" Type="http://schemas.openxmlformats.org/officeDocument/2006/relationships/hyperlink" Target="https://definicion.de/resistencia-aerobica/"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773141" y="1159575"/>
            <a:ext cx="8825658" cy="2677648"/>
          </a:xfrm>
        </p:spPr>
        <p:txBody>
          <a:bodyPr/>
          <a:lstStyle/>
          <a:p>
            <a:pPr algn="ctr"/>
            <a:r>
              <a:rPr lang="es-ES" dirty="0" smtClean="0"/>
              <a:t>EDUCACIÓN FÍSICA</a:t>
            </a:r>
            <a:endParaRPr lang="es-MX" dirty="0"/>
          </a:p>
        </p:txBody>
      </p:sp>
    </p:spTree>
    <p:extLst>
      <p:ext uri="{BB962C8B-B14F-4D97-AF65-F5344CB8AC3E}">
        <p14:creationId xmlns:p14="http://schemas.microsoft.com/office/powerpoint/2010/main" val="18094291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p:txBody>
          <a:bodyPr/>
          <a:lstStyle/>
          <a:p>
            <a:pPr algn="ctr"/>
            <a:r>
              <a:rPr lang="es-ES" dirty="0" smtClean="0"/>
              <a:t>RESISTENCIA</a:t>
            </a:r>
            <a:endParaRPr lang="es-MX" dirty="0"/>
          </a:p>
        </p:txBody>
      </p:sp>
      <p:sp>
        <p:nvSpPr>
          <p:cNvPr id="4" name="Rectangle 1"/>
          <p:cNvSpPr>
            <a:spLocks noGrp="1" noChangeArrowheads="1"/>
          </p:cNvSpPr>
          <p:nvPr>
            <p:ph idx="1"/>
          </p:nvPr>
        </p:nvSpPr>
        <p:spPr bwMode="auto">
          <a:xfrm>
            <a:off x="463640" y="1947576"/>
            <a:ext cx="11243256" cy="452431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MX" b="0" i="0" u="none" strike="noStrike" cap="none" normalizeH="0" baseline="0" dirty="0" smtClean="0">
                <a:ln>
                  <a:noFill/>
                </a:ln>
                <a:solidFill>
                  <a:srgbClr val="555555"/>
                </a:solidFill>
                <a:effectLst/>
                <a:latin typeface="Helvetica" panose="020B0604020202020204" pitchFamily="34" charset="0"/>
              </a:rPr>
              <a:t>	Es posible, en este sentido, distinguir entre la </a:t>
            </a:r>
            <a:r>
              <a:rPr kumimoji="0" lang="es-MX" b="1" i="0" u="none" strike="noStrike" cap="none" normalizeH="0" baseline="0" dirty="0" smtClean="0">
                <a:ln>
                  <a:noFill/>
                </a:ln>
                <a:solidFill>
                  <a:srgbClr val="555555"/>
                </a:solidFill>
                <a:effectLst/>
                <a:latin typeface="Helvetica" panose="020B0604020202020204" pitchFamily="34" charset="0"/>
              </a:rPr>
              <a:t>resistencia aeróbica</a:t>
            </a:r>
            <a:r>
              <a:rPr kumimoji="0" lang="es-MX" b="0" i="0" u="none" strike="noStrike" cap="none" normalizeH="0" baseline="0" dirty="0" smtClean="0">
                <a:ln>
                  <a:noFill/>
                </a:ln>
                <a:solidFill>
                  <a:srgbClr val="555555"/>
                </a:solidFill>
                <a:effectLst/>
                <a:latin typeface="Helvetica" panose="020B0604020202020204" pitchFamily="34" charset="0"/>
              </a:rPr>
              <a:t> y la </a:t>
            </a:r>
            <a:r>
              <a:rPr kumimoji="0" lang="es-MX" b="1" i="0" u="none" strike="noStrike" cap="none" normalizeH="0" baseline="0" dirty="0" smtClean="0">
                <a:ln>
                  <a:noFill/>
                </a:ln>
                <a:solidFill>
                  <a:srgbClr val="555555"/>
                </a:solidFill>
                <a:effectLst/>
                <a:latin typeface="Helvetica" panose="020B0604020202020204" pitchFamily="34" charset="0"/>
              </a:rPr>
              <a:t>resistencia anaeróbica</a:t>
            </a:r>
            <a:r>
              <a:rPr kumimoji="0" lang="es-MX" b="0" i="0" u="none" strike="noStrike" cap="none" normalizeH="0" baseline="0" dirty="0" smtClean="0">
                <a:ln>
                  <a:noFill/>
                </a:ln>
                <a:solidFill>
                  <a:srgbClr val="555555"/>
                </a:solidFill>
                <a:effectLst/>
                <a:latin typeface="Helvetica" panose="020B0604020202020204" pitchFamily="34" charset="0"/>
              </a:rPr>
              <a:t>. La </a:t>
            </a:r>
            <a:r>
              <a:rPr kumimoji="0" lang="es-MX" b="1" i="0" u="sng" strike="noStrike" cap="none" normalizeH="0" baseline="0" dirty="0" smtClean="0">
                <a:ln>
                  <a:noFill/>
                </a:ln>
                <a:solidFill>
                  <a:srgbClr val="BB4B0D"/>
                </a:solidFill>
                <a:effectLst/>
                <a:latin typeface="Helvetica" panose="020B0604020202020204" pitchFamily="34" charset="0"/>
                <a:hlinkClick r:id="rId2"/>
              </a:rPr>
              <a:t>resistencia aeróbica</a:t>
            </a:r>
            <a:r>
              <a:rPr kumimoji="0" lang="es-MX" b="0" i="0" u="none" strike="noStrike" cap="none" normalizeH="0" baseline="0" dirty="0" smtClean="0">
                <a:ln>
                  <a:noFill/>
                </a:ln>
                <a:solidFill>
                  <a:srgbClr val="555555"/>
                </a:solidFill>
                <a:effectLst/>
                <a:latin typeface="Helvetica" panose="020B0604020202020204" pitchFamily="34" charset="0"/>
              </a:rPr>
              <a:t> es la capacidad de un ser humano de llevar a cabo un esfuerzo de intensidad media o leve en un tiempo extenso. La </a:t>
            </a:r>
            <a:r>
              <a:rPr kumimoji="0" lang="es-MX" b="1" i="0" u="none" strike="noStrike" cap="none" normalizeH="0" baseline="0" dirty="0" smtClean="0">
                <a:ln>
                  <a:noFill/>
                </a:ln>
                <a:solidFill>
                  <a:srgbClr val="555555"/>
                </a:solidFill>
                <a:effectLst/>
                <a:latin typeface="Helvetica" panose="020B0604020202020204" pitchFamily="34" charset="0"/>
              </a:rPr>
              <a:t>resistencia anaeróbica</a:t>
            </a:r>
            <a:r>
              <a:rPr kumimoji="0" lang="es-MX" b="0" i="0" u="none" strike="noStrike" cap="none" normalizeH="0" baseline="0" dirty="0" smtClean="0">
                <a:ln>
                  <a:noFill/>
                </a:ln>
                <a:solidFill>
                  <a:srgbClr val="555555"/>
                </a:solidFill>
                <a:effectLst/>
                <a:latin typeface="Helvetica" panose="020B0604020202020204" pitchFamily="34" charset="0"/>
              </a:rPr>
              <a:t>, en cambio, refiere a </a:t>
            </a:r>
            <a:r>
              <a:rPr kumimoji="0" lang="es-MX" b="1" i="0" u="none" strike="noStrike" cap="none" normalizeH="0" baseline="0" dirty="0" smtClean="0">
                <a:ln>
                  <a:noFill/>
                </a:ln>
                <a:solidFill>
                  <a:srgbClr val="555555"/>
                </a:solidFill>
                <a:effectLst/>
                <a:latin typeface="Helvetica" panose="020B0604020202020204" pitchFamily="34" charset="0"/>
              </a:rPr>
              <a:t>la capacidad de realizar un esfuerzo muy intenso por un tiempo breve</a:t>
            </a:r>
            <a:r>
              <a:rPr kumimoji="0" lang="es-MX" b="0" i="0" u="none" strike="noStrike" cap="none" normalizeH="0" baseline="0" dirty="0" smtClean="0">
                <a:ln>
                  <a:noFill/>
                </a:ln>
                <a:solidFill>
                  <a:srgbClr val="555555"/>
                </a:solidFill>
                <a:effectLst/>
                <a:latin typeface="Helvetica" panose="020B0604020202020204" pitchFamily="34" charset="0"/>
              </a:rPr>
              <a:t>.</a:t>
            </a:r>
            <a:endParaRPr lang="es-MX" dirty="0">
              <a:solidFill>
                <a:srgbClr val="555555"/>
              </a:solidFill>
              <a:latin typeface="Helvetica"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ES" b="0" i="0" u="none" strike="noStrike" cap="none" normalizeH="0" baseline="0" dirty="0" smtClean="0">
              <a:ln>
                <a:noFill/>
              </a:ln>
              <a:solidFill>
                <a:srgbClr val="555555"/>
              </a:solidFill>
              <a:effectLst/>
              <a:latin typeface="Helvetica"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s-ES" b="0" i="0" u="none" strike="noStrike" cap="none" normalizeH="0" baseline="0" dirty="0" smtClean="0">
              <a:ln>
                <a:noFill/>
              </a:ln>
              <a:solidFill>
                <a:srgbClr val="555555"/>
              </a:solidFill>
              <a:effectLst/>
              <a:latin typeface="Helvetica"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s-ES" b="0" i="0" u="none" strike="noStrike" cap="none" normalizeH="0" baseline="0" dirty="0" err="1" smtClean="0">
                <a:ln>
                  <a:noFill/>
                </a:ln>
                <a:solidFill>
                  <a:srgbClr val="555555"/>
                </a:solidFill>
                <a:effectLst/>
                <a:latin typeface="Helvetica" panose="020B0604020202020204" pitchFamily="34" charset="0"/>
              </a:rPr>
              <a:t>Oxigenacion</a:t>
            </a:r>
            <a:r>
              <a:rPr lang="es-ES" dirty="0">
                <a:solidFill>
                  <a:srgbClr val="555555"/>
                </a:solidFill>
                <a:latin typeface="Helvetica" panose="020B0604020202020204" pitchFamily="34" charset="0"/>
              </a:rPr>
              <a:t>.</a:t>
            </a:r>
            <a:endParaRPr kumimoji="0" lang="es-ES" b="0" i="0" u="none" strike="noStrike" cap="none" normalizeH="0" baseline="0" dirty="0" smtClean="0">
              <a:ln>
                <a:noFill/>
              </a:ln>
              <a:solidFill>
                <a:srgbClr val="555555"/>
              </a:solidFill>
              <a:effectLst/>
              <a:latin typeface="Helvetica"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es-ES" dirty="0">
              <a:solidFill>
                <a:srgbClr val="555555"/>
              </a:solidFill>
              <a:latin typeface="Helvetica" panose="020B0604020202020204" pitchFamily="34" charset="0"/>
            </a:endParaRPr>
          </a:p>
          <a:p>
            <a:pPr marL="0" lvl="0" indent="0" algn="just" defTabSz="914400">
              <a:buClrTx/>
              <a:buSzTx/>
              <a:buNone/>
            </a:pPr>
            <a:r>
              <a:rPr lang="es-MX" dirty="0" smtClean="0">
                <a:solidFill>
                  <a:srgbClr val="555555"/>
                </a:solidFill>
                <a:latin typeface="Helvetica" panose="020B0604020202020204" pitchFamily="34" charset="0"/>
              </a:rPr>
              <a:t>	La </a:t>
            </a:r>
            <a:r>
              <a:rPr lang="es-MX" dirty="0">
                <a:solidFill>
                  <a:srgbClr val="555555"/>
                </a:solidFill>
                <a:latin typeface="Helvetica" panose="020B0604020202020204" pitchFamily="34" charset="0"/>
              </a:rPr>
              <a:t>noción de </a:t>
            </a:r>
            <a:r>
              <a:rPr lang="es-MX" b="1" dirty="0">
                <a:solidFill>
                  <a:srgbClr val="555555"/>
                </a:solidFill>
                <a:latin typeface="Helvetica" panose="020B0604020202020204" pitchFamily="34" charset="0"/>
              </a:rPr>
              <a:t>anaerobiosis</a:t>
            </a:r>
            <a:r>
              <a:rPr lang="es-MX" dirty="0">
                <a:solidFill>
                  <a:srgbClr val="555555"/>
                </a:solidFill>
                <a:latin typeface="Helvetica" panose="020B0604020202020204" pitchFamily="34" charset="0"/>
              </a:rPr>
              <a:t> refiere a la vida que se desarrolla en un entorno que carece de </a:t>
            </a:r>
            <a:r>
              <a:rPr lang="es-MX" b="1" u="sng" dirty="0">
                <a:solidFill>
                  <a:srgbClr val="BB4B0D"/>
                </a:solidFill>
                <a:latin typeface="Helvetica" panose="020B0604020202020204" pitchFamily="34" charset="0"/>
                <a:hlinkClick r:id="rId3"/>
              </a:rPr>
              <a:t>oxígeno</a:t>
            </a:r>
            <a:r>
              <a:rPr lang="es-MX" dirty="0">
                <a:solidFill>
                  <a:srgbClr val="555555"/>
                </a:solidFill>
                <a:latin typeface="Helvetica" panose="020B0604020202020204" pitchFamily="34" charset="0"/>
              </a:rPr>
              <a:t>. En el caso de la actividad física que puede realizar un ser humano, se habla de resistencia anaeróbica cuando, debido a que el esfuerzo que se concreta es tan intenso, el individuo no consigue tomar la cantidad de oxígeno que necesita. De este modo, el esfuerzo se termina haciendo con un </a:t>
            </a:r>
            <a:r>
              <a:rPr lang="es-MX" b="1" dirty="0">
                <a:solidFill>
                  <a:srgbClr val="555555"/>
                </a:solidFill>
                <a:latin typeface="Helvetica" panose="020B0604020202020204" pitchFamily="34" charset="0"/>
              </a:rPr>
              <a:t>faltante de oxígeno</a:t>
            </a:r>
            <a:r>
              <a:rPr lang="es-MX" dirty="0">
                <a:solidFill>
                  <a:srgbClr val="555555"/>
                </a:solidFill>
                <a:latin typeface="Helvetica" panose="020B0604020202020204" pitchFamily="34" charset="0"/>
              </a:rPr>
              <a:t>.</a:t>
            </a:r>
            <a:endParaRPr lang="es-MX" dirty="0"/>
          </a:p>
          <a:p>
            <a:pPr marL="0" lvl="0" indent="0" algn="just" defTabSz="914400">
              <a:buClrTx/>
              <a:buSzTx/>
              <a:buNone/>
            </a:pPr>
            <a:r>
              <a:rPr lang="es-MX" dirty="0">
                <a:solidFill>
                  <a:srgbClr val="555555"/>
                </a:solidFill>
                <a:latin typeface="Helvetica" panose="020B0604020202020204" pitchFamily="34" charset="0"/>
              </a:rPr>
              <a:t>Si interesante es conocer que durante el ejercicio de resistencia anaeróbica el atleta en cuestión comienza con un ritmo cardíaco de 180 pulsaciones por minuto, también lo es el hecho de que existen dos diferentes tipos de esa citada resistencia:</a:t>
            </a:r>
            <a:endParaRPr lang="es-MX" dirty="0"/>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ES" sz="1300" b="0" i="0" u="none" strike="noStrike" cap="none" normalizeH="0" baseline="0" dirty="0" smtClean="0">
              <a:ln>
                <a:noFill/>
              </a:ln>
              <a:solidFill>
                <a:srgbClr val="555555"/>
              </a:solidFill>
              <a:effectLst/>
              <a:latin typeface="Helvetica"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MX" sz="1100" b="0" i="0" u="none" strike="noStrike" cap="none" normalizeH="0" baseline="0" dirty="0" smtClean="0">
              <a:ln>
                <a:noFill/>
              </a:ln>
              <a:solidFill>
                <a:schemeClr val="tx1"/>
              </a:solidFill>
              <a:effectLst/>
            </a:endParaRPr>
          </a:p>
        </p:txBody>
      </p:sp>
    </p:spTree>
    <p:extLst>
      <p:ext uri="{BB962C8B-B14F-4D97-AF65-F5344CB8AC3E}">
        <p14:creationId xmlns:p14="http://schemas.microsoft.com/office/powerpoint/2010/main" val="31081016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41668" y="2485622"/>
            <a:ext cx="11925836" cy="4372377"/>
          </a:xfrm>
        </p:spPr>
        <p:txBody>
          <a:bodyPr>
            <a:normAutofit/>
          </a:bodyPr>
          <a:lstStyle/>
          <a:p>
            <a:pPr marL="0" lvl="0" indent="0" algn="just" defTabSz="914400" eaLnBrk="0" fontAlgn="base" hangingPunct="0">
              <a:spcBef>
                <a:spcPct val="0"/>
              </a:spcBef>
              <a:spcAft>
                <a:spcPct val="0"/>
              </a:spcAft>
              <a:buClrTx/>
              <a:buSzTx/>
              <a:buNone/>
            </a:pPr>
            <a:r>
              <a:rPr lang="es-MX" dirty="0" smtClean="0">
                <a:solidFill>
                  <a:srgbClr val="555555"/>
                </a:solidFill>
                <a:latin typeface="Helvetica" panose="020B0604020202020204" pitchFamily="34" charset="0"/>
              </a:rPr>
              <a:t>	-</a:t>
            </a:r>
            <a:r>
              <a:rPr lang="es-MX" dirty="0" err="1">
                <a:solidFill>
                  <a:srgbClr val="555555"/>
                </a:solidFill>
                <a:latin typeface="Helvetica" panose="020B0604020202020204" pitchFamily="34" charset="0"/>
              </a:rPr>
              <a:t>Aláctica</a:t>
            </a:r>
            <a:r>
              <a:rPr lang="es-MX" dirty="0">
                <a:solidFill>
                  <a:srgbClr val="555555"/>
                </a:solidFill>
                <a:latin typeface="Helvetica" panose="020B0604020202020204" pitchFamily="34" charset="0"/>
              </a:rPr>
              <a:t>: Este término se usa para referirse a las actividades y esfuerzos de tipo explosivo que cuentan además con una corta duración, en concreto, no suelen durar más de 16 segundos. Durante esos hay que exponer que la cantidad de oxígeno es prácticamente nula. En esta categoría se pueden incluir, por ejemplo, las carreras de 30 metros lisos</a:t>
            </a:r>
            <a:r>
              <a:rPr lang="es-MX" dirty="0" smtClean="0">
                <a:solidFill>
                  <a:srgbClr val="555555"/>
                </a:solidFill>
                <a:latin typeface="Helvetica" panose="020B0604020202020204" pitchFamily="34" charset="0"/>
              </a:rPr>
              <a:t>.</a:t>
            </a:r>
          </a:p>
          <a:p>
            <a:pPr marL="0" lvl="0" indent="0" algn="just" defTabSz="914400" eaLnBrk="0" fontAlgn="base" hangingPunct="0">
              <a:spcBef>
                <a:spcPct val="0"/>
              </a:spcBef>
              <a:spcAft>
                <a:spcPct val="0"/>
              </a:spcAft>
              <a:buClrTx/>
              <a:buSzTx/>
              <a:buNone/>
            </a:pPr>
            <a:endParaRPr lang="es-ES" dirty="0">
              <a:solidFill>
                <a:srgbClr val="555555"/>
              </a:solidFill>
              <a:latin typeface="Helvetica" panose="020B0604020202020204" pitchFamily="34" charset="0"/>
            </a:endParaRPr>
          </a:p>
          <a:p>
            <a:pPr marL="0" lvl="0" indent="0" algn="just" defTabSz="914400" eaLnBrk="0" fontAlgn="base" hangingPunct="0">
              <a:spcBef>
                <a:spcPct val="0"/>
              </a:spcBef>
              <a:spcAft>
                <a:spcPct val="0"/>
              </a:spcAft>
              <a:buClrTx/>
              <a:buSzTx/>
              <a:buNone/>
            </a:pPr>
            <a:endParaRPr lang="es-ES" dirty="0" smtClean="0">
              <a:solidFill>
                <a:srgbClr val="555555"/>
              </a:solidFill>
              <a:latin typeface="Helvetica" panose="020B0604020202020204" pitchFamily="34" charset="0"/>
            </a:endParaRPr>
          </a:p>
          <a:p>
            <a:pPr marL="0" lvl="0" indent="0" algn="just" defTabSz="914400" eaLnBrk="0" fontAlgn="base" hangingPunct="0">
              <a:spcBef>
                <a:spcPct val="0"/>
              </a:spcBef>
              <a:spcAft>
                <a:spcPct val="0"/>
              </a:spcAft>
              <a:buClrTx/>
              <a:buSzTx/>
              <a:buNone/>
            </a:pPr>
            <a:endParaRPr lang="es-MX" dirty="0">
              <a:solidFill>
                <a:schemeClr val="tx1"/>
              </a:solidFill>
            </a:endParaRPr>
          </a:p>
          <a:p>
            <a:pPr marL="0" lvl="0" indent="0" algn="just" defTabSz="914400" eaLnBrk="0" fontAlgn="base" hangingPunct="0">
              <a:spcBef>
                <a:spcPct val="0"/>
              </a:spcBef>
              <a:spcAft>
                <a:spcPct val="0"/>
              </a:spcAft>
              <a:buClrTx/>
              <a:buSzTx/>
              <a:buNone/>
            </a:pPr>
            <a:r>
              <a:rPr lang="es-MX" smtClean="0">
                <a:solidFill>
                  <a:srgbClr val="555555"/>
                </a:solidFill>
                <a:latin typeface="Helvetica" panose="020B0604020202020204" pitchFamily="34" charset="0"/>
              </a:rPr>
              <a:t>	-</a:t>
            </a:r>
            <a:r>
              <a:rPr lang="es-MX" dirty="0">
                <a:solidFill>
                  <a:srgbClr val="555555"/>
                </a:solidFill>
                <a:latin typeface="Helvetica" panose="020B0604020202020204" pitchFamily="34" charset="0"/>
              </a:rPr>
              <a:t>Láctica: Bajo este otro concepto se halla enmarcada una clase de resistencia anaeróbica que se define porque los esfuerzos suelen tener una duración máxima de 3 minutos. A eso habría que añadir que durante los mismos el organismo del atleta en cuestión lo que hace es generar sustancias de desecho, lo que se conoce como ácido láctico, que son las encargadas de provocarle la fatiga.</a:t>
            </a:r>
            <a:endParaRPr lang="es-MX" dirty="0"/>
          </a:p>
        </p:txBody>
      </p:sp>
    </p:spTree>
    <p:extLst>
      <p:ext uri="{BB962C8B-B14F-4D97-AF65-F5344CB8AC3E}">
        <p14:creationId xmlns:p14="http://schemas.microsoft.com/office/powerpoint/2010/main" val="113399515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la de reuniones Ion">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Sala de reuniones Ion</Template>
  <TotalTime>33</TotalTime>
  <Words>3</Words>
  <Application>Microsoft Office PowerPoint</Application>
  <PresentationFormat>Panorámica</PresentationFormat>
  <Paragraphs>14</Paragraphs>
  <Slides>3</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3</vt:i4>
      </vt:variant>
    </vt:vector>
  </HeadingPairs>
  <TitlesOfParts>
    <vt:vector size="8" baseType="lpstr">
      <vt:lpstr>Arial</vt:lpstr>
      <vt:lpstr>Century Gothic</vt:lpstr>
      <vt:lpstr>Helvetica</vt:lpstr>
      <vt:lpstr>Wingdings 3</vt:lpstr>
      <vt:lpstr>Sala de reuniones Ion</vt:lpstr>
      <vt:lpstr>EDUCACIÓN FÍSICA</vt:lpstr>
      <vt:lpstr>RESISTENCIA</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Educación física</dc:title>
  <dc:creator>ASUS</dc:creator>
  <cp:lastModifiedBy>ASUS</cp:lastModifiedBy>
  <cp:revision>4</cp:revision>
  <dcterms:created xsi:type="dcterms:W3CDTF">2022-01-31T23:08:08Z</dcterms:created>
  <dcterms:modified xsi:type="dcterms:W3CDTF">2022-02-03T20:35:01Z</dcterms:modified>
</cp:coreProperties>
</file>